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0" r:id="rId3"/>
    <p:sldId id="279" r:id="rId4"/>
    <p:sldId id="257" r:id="rId5"/>
    <p:sldId id="258" r:id="rId6"/>
    <p:sldId id="277" r:id="rId7"/>
    <p:sldId id="259" r:id="rId8"/>
    <p:sldId id="285" r:id="rId9"/>
    <p:sldId id="260" r:id="rId10"/>
    <p:sldId id="261" r:id="rId11"/>
    <p:sldId id="262" r:id="rId12"/>
    <p:sldId id="263" r:id="rId13"/>
    <p:sldId id="278" r:id="rId14"/>
    <p:sldId id="264" r:id="rId15"/>
    <p:sldId id="265" r:id="rId16"/>
    <p:sldId id="267" r:id="rId17"/>
    <p:sldId id="266" r:id="rId18"/>
    <p:sldId id="268" r:id="rId19"/>
    <p:sldId id="270" r:id="rId20"/>
    <p:sldId id="269" r:id="rId21"/>
    <p:sldId id="271" r:id="rId22"/>
    <p:sldId id="272" r:id="rId23"/>
    <p:sldId id="273" r:id="rId24"/>
    <p:sldId id="274" r:id="rId25"/>
    <p:sldId id="275" r:id="rId26"/>
    <p:sldId id="276" r:id="rId27"/>
    <p:sldId id="282" r:id="rId28"/>
    <p:sldId id="284" r:id="rId29"/>
    <p:sldId id="283"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29" autoAdjust="0"/>
  </p:normalViewPr>
  <p:slideViewPr>
    <p:cSldViewPr>
      <p:cViewPr varScale="1">
        <p:scale>
          <a:sx n="72" d="100"/>
          <a:sy n="72" d="100"/>
        </p:scale>
        <p:origin x="-275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15</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Trustworthiness – everyone</a:t>
            </a:r>
            <a:r>
              <a:rPr lang="en-US" baseline="0" dirty="0" smtClean="0"/>
              <a:t> agrees that Jesus is a “good teacher” or a “good moral teacher” or even the greatest moral teacher</a:t>
            </a:r>
          </a:p>
          <a:p>
            <a:endParaRPr lang="en-US" baseline="0" dirty="0" smtClean="0"/>
          </a:p>
          <a:p>
            <a:r>
              <a:rPr lang="en-US" baseline="0" dirty="0" smtClean="0"/>
              <a:t>Lord – He claimed to be Lord, God.  You cannot get around this. The Gospels are historically reliable (the most historically reliable of any ancient document)</a:t>
            </a:r>
          </a:p>
          <a:p>
            <a:endParaRPr lang="en-US" baseline="0" dirty="0" smtClean="0"/>
          </a:p>
          <a:p>
            <a:r>
              <a:rPr lang="en-US" baseline="0" dirty="0" smtClean="0"/>
              <a:t>Liar:</a:t>
            </a:r>
          </a:p>
          <a:p>
            <a:pPr marL="171450" indent="-171450">
              <a:buFont typeface="Arial" pitchFamily="34" charset="0"/>
              <a:buChar char="•"/>
            </a:pPr>
            <a:r>
              <a:rPr lang="en-US" baseline="0" dirty="0" smtClean="0"/>
              <a:t>He was morally impeccable in every other way, why would he lie? What would he gain? If a liar, he would be the most clever, cunning, Machiavellian, blasphemously wicked, satanic, deceiver the world has ever known, successfully seducing billions into doing good.  </a:t>
            </a:r>
          </a:p>
          <a:p>
            <a:pPr marL="171450" indent="-171450">
              <a:buFont typeface="Arial" pitchFamily="34" charset="0"/>
              <a:buChar char="•"/>
            </a:pPr>
            <a:r>
              <a:rPr lang="en-US" baseline="0" dirty="0" smtClean="0"/>
              <a:t>He would’ve been the most accomplished liar and yet utterly a failure (for he died in the end)</a:t>
            </a:r>
          </a:p>
          <a:p>
            <a:pPr marL="171450" indent="-171450">
              <a:buFont typeface="Arial" pitchFamily="34" charset="0"/>
              <a:buChar char="•"/>
            </a:pPr>
            <a:r>
              <a:rPr lang="en-US" baseline="0" dirty="0" smtClean="0"/>
              <a:t>The result was everyone behaving much better and conquering the world through love – no liar has ever done anything of the sort</a:t>
            </a:r>
          </a:p>
          <a:p>
            <a:pPr marL="171450" indent="-171450">
              <a:buFont typeface="Arial" pitchFamily="34" charset="0"/>
              <a:buChar char="•"/>
            </a:pPr>
            <a:r>
              <a:rPr lang="en-US" baseline="0" dirty="0" smtClean="0"/>
              <a:t>He never would’ve been successful lying to the Jews – they had too many people try and were highly skeptical</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Lunatic:</a:t>
            </a:r>
          </a:p>
          <a:p>
            <a:pPr marL="171450" indent="-171450">
              <a:buFont typeface="Arial" pitchFamily="34" charset="0"/>
              <a:buChar char="•"/>
            </a:pPr>
            <a:r>
              <a:rPr lang="en-US" baseline="0" dirty="0" smtClean="0"/>
              <a:t>Doesn’t match the psychological profile (practical wisdom, tough love, unpredictable creativity, selflessness, not taking advantage of people)</a:t>
            </a:r>
          </a:p>
          <a:p>
            <a:pPr marL="171450" indent="-171450">
              <a:buFont typeface="Arial" pitchFamily="34" charset="0"/>
              <a:buChar char="•"/>
            </a:pPr>
            <a:r>
              <a:rPr lang="en-US" baseline="0" dirty="0" smtClean="0"/>
              <a:t>Lunatics are like darkness, Jesus was like light. He attracted people like no lunatic ever could</a:t>
            </a:r>
          </a:p>
          <a:p>
            <a:pPr marL="171450" indent="-171450">
              <a:buFont typeface="Arial" pitchFamily="34" charset="0"/>
              <a:buChar char="•"/>
            </a:pPr>
            <a:r>
              <a:rPr lang="en-US" baseline="0" dirty="0" smtClean="0"/>
              <a:t>No Jew could sincerely think he was God – no other group was less likely to confuse the Creator for the created</a:t>
            </a:r>
          </a:p>
          <a:p>
            <a:pPr marL="171450" indent="-171450">
              <a:buFont typeface="Arial" pitchFamily="34" charset="0"/>
              <a:buChar char="•"/>
            </a:pPr>
            <a:r>
              <a:rPr lang="en-US" baseline="0" dirty="0" smtClean="0"/>
              <a:t>The writers of the Gospels certainly weren’t lunatics, No lunatic could’ve invented a single chapter of the Gospels, let alone the whole corpus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Myth:</a:t>
            </a:r>
          </a:p>
          <a:p>
            <a:pPr marL="171450" indent="-171450">
              <a:buFont typeface="Arial" pitchFamily="34" charset="0"/>
              <a:buChar char="•"/>
            </a:pPr>
            <a:r>
              <a:rPr lang="en-US" baseline="0" dirty="0" smtClean="0"/>
              <a:t>Texts are highly reliable </a:t>
            </a:r>
          </a:p>
          <a:p>
            <a:pPr marL="171450" indent="-171450">
              <a:buFont typeface="Arial" pitchFamily="34" charset="0"/>
              <a:buChar char="•"/>
            </a:pPr>
            <a:r>
              <a:rPr lang="en-US" baseline="0" dirty="0" smtClean="0"/>
              <a:t>Manuscript evidence is very good which high degree of correspondence between disparate manuscripts</a:t>
            </a:r>
          </a:p>
          <a:p>
            <a:pPr marL="171450" indent="-171450">
              <a:buFont typeface="Arial" pitchFamily="34" charset="0"/>
              <a:buChar char="•"/>
            </a:pPr>
            <a:r>
              <a:rPr lang="en-US" baseline="0" dirty="0" smtClean="0"/>
              <a:t>Each new manuscript discovered, whether older or newer, adds to the confidence factor, not detracts</a:t>
            </a:r>
          </a:p>
          <a:p>
            <a:pPr marL="171450" indent="-171450">
              <a:buFont typeface="Arial" pitchFamily="34" charset="0"/>
              <a:buChar char="•"/>
            </a:pPr>
            <a:r>
              <a:rPr lang="en-US" baseline="0" dirty="0" smtClean="0"/>
              <a:t>Autographs written very early, no chance for mythology to develop when contemporaries are still living</a:t>
            </a:r>
          </a:p>
          <a:p>
            <a:pPr marL="171450" indent="-171450">
              <a:buFont typeface="Arial" pitchFamily="34" charset="0"/>
              <a:buChar char="•"/>
            </a:pPr>
            <a:r>
              <a:rPr lang="en-US" baseline="0" dirty="0" smtClean="0"/>
              <a:t>Gospels are not written in mythic style</a:t>
            </a:r>
          </a:p>
          <a:p>
            <a:pPr marL="171450" indent="-171450">
              <a:buFont typeface="Arial" pitchFamily="34" charset="0"/>
              <a:buChar char="•"/>
            </a:pPr>
            <a:r>
              <a:rPr lang="en-US" baseline="0" dirty="0" smtClean="0"/>
              <a:t>Four Gospels, not one, with enough story variance to lend credence to eyewitness testimony </a:t>
            </a:r>
          </a:p>
          <a:p>
            <a:pPr marL="0" indent="0">
              <a:buFont typeface="Arial" pitchFamily="34" charset="0"/>
              <a:buNone/>
            </a:pPr>
            <a:endParaRPr lang="en-US" dirty="0" smtClean="0"/>
          </a:p>
          <a:p>
            <a:pPr marL="0" indent="0">
              <a:buFont typeface="Arial" pitchFamily="34" charset="0"/>
              <a:buNone/>
            </a:pPr>
            <a:r>
              <a:rPr lang="en-US" dirty="0" smtClean="0"/>
              <a:t>Guru:</a:t>
            </a:r>
          </a:p>
          <a:p>
            <a:pPr marL="171450" indent="-171450">
              <a:buFont typeface="Arial" pitchFamily="34" charset="0"/>
              <a:buChar char="•"/>
            </a:pPr>
            <a:r>
              <a:rPr lang="en-US" dirty="0" smtClean="0"/>
              <a:t>Cannot</a:t>
            </a:r>
            <a:r>
              <a:rPr lang="en-US" baseline="0" dirty="0" smtClean="0"/>
              <a:t> ignore his Jewishness</a:t>
            </a:r>
          </a:p>
          <a:p>
            <a:pPr marL="171450" indent="-171450">
              <a:buFont typeface="Arial" pitchFamily="34" charset="0"/>
              <a:buChar char="•"/>
            </a:pPr>
            <a:r>
              <a:rPr lang="en-US" baseline="0" dirty="0" smtClean="0"/>
              <a:t>Jesus participated in public liturgy (at Synagogue), which a guru wouldn’t do (they believe in inner spirituality)</a:t>
            </a:r>
          </a:p>
          <a:p>
            <a:pPr marL="171450" indent="-171450">
              <a:buFont typeface="Arial" pitchFamily="34" charset="0"/>
              <a:buChar char="•"/>
            </a:pPr>
            <a:r>
              <a:rPr lang="en-US" baseline="0" dirty="0" smtClean="0"/>
              <a:t>For gurus, god is everything and nothing, it is not a separate person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That everything is “one”  is enlightenment, “I” is an illusion, consciousness is an illusion</a:t>
            </a:r>
          </a:p>
          <a:p>
            <a:pPr marL="171450" indent="-171450">
              <a:buFont typeface="Arial" pitchFamily="34" charset="0"/>
              <a:buChar char="•"/>
            </a:pPr>
            <a:r>
              <a:rPr lang="en-US" baseline="0" dirty="0" smtClean="0"/>
              <a:t>Dalai Lama – Pizza shop “Can you make me one with everything?”</a:t>
            </a:r>
          </a:p>
          <a:p>
            <a:pPr marL="171450" indent="-171450">
              <a:buFont typeface="Arial" pitchFamily="34" charset="0"/>
              <a:buChar char="•"/>
            </a:pPr>
            <a:r>
              <a:rPr lang="en-US" baseline="0" dirty="0" smtClean="0"/>
              <a:t>Jesus claimed to be the great “I AM”, which is as far from Eastern religion as you can get</a:t>
            </a:r>
          </a:p>
          <a:p>
            <a:pPr marL="171450" indent="-171450">
              <a:buFont typeface="Arial" pitchFamily="34" charset="0"/>
              <a:buChar char="•"/>
            </a:pPr>
            <a:r>
              <a:rPr lang="en-US" baseline="0" dirty="0" smtClean="0"/>
              <a:t>Hindus believe god is unknowable at all, only mystically, but here is Jesus, as a man, claiming to be God</a:t>
            </a:r>
          </a:p>
          <a:p>
            <a:pPr marL="171450" indent="-171450">
              <a:buFont typeface="Arial" pitchFamily="34" charset="0"/>
              <a:buChar char="•"/>
            </a:pPr>
            <a:r>
              <a:rPr lang="en-US" baseline="0" dirty="0" smtClean="0"/>
              <a:t>Jesus is searching, bringing people in. Eastern religions believe god is passive, that we must find him.</a:t>
            </a:r>
          </a:p>
          <a:p>
            <a:pPr marL="171450" indent="-171450">
              <a:buFont typeface="Arial" pitchFamily="34" charset="0"/>
              <a:buChar char="•"/>
            </a:pPr>
            <a:r>
              <a:rPr lang="en-US" baseline="0" dirty="0" smtClean="0"/>
              <a:t>Remember John 3:16? God *sent* his only Son so that we might…</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Resurrection</a:t>
            </a:r>
          </a:p>
          <a:p>
            <a:pPr marL="0" indent="0">
              <a:buFont typeface="Arial" pitchFamily="34" charset="0"/>
              <a:buNone/>
            </a:pPr>
            <a:r>
              <a:rPr lang="en-US" baseline="0" dirty="0" smtClean="0"/>
              <a:t>Ultimately reveals Jesus as Lord</a:t>
            </a:r>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 He sends</a:t>
            </a:r>
            <a:r>
              <a:rPr lang="en-US" baseline="0" dirty="0" smtClean="0"/>
              <a:t> out the Apostles to preach the Kingdom and bring it to all the peoples</a:t>
            </a:r>
          </a:p>
          <a:p>
            <a:endParaRPr lang="en-US" baseline="0" dirty="0" smtClean="0"/>
          </a:p>
          <a:p>
            <a:r>
              <a:rPr lang="en-US" b="1" baseline="0" dirty="0" smtClean="0"/>
              <a:t>Enigmatic:</a:t>
            </a:r>
          </a:p>
          <a:p>
            <a:pPr marL="171450" indent="-171450">
              <a:buFont typeface="Arial" pitchFamily="34" charset="0"/>
              <a:buChar char="•"/>
            </a:pPr>
            <a:r>
              <a:rPr lang="en-US" baseline="0" dirty="0" smtClean="0"/>
              <a:t>Belongs to the poor and lowly – Luke 4:18</a:t>
            </a:r>
          </a:p>
          <a:p>
            <a:pPr marL="171450" indent="-171450">
              <a:buFont typeface="Arial" pitchFamily="34" charset="0"/>
              <a:buChar char="•"/>
            </a:pPr>
            <a:r>
              <a:rPr lang="en-US" baseline="0" dirty="0" smtClean="0"/>
              <a:t>revealed to the “little ones” – Matthew 18:6</a:t>
            </a:r>
          </a:p>
          <a:p>
            <a:pPr marL="171450" indent="-171450">
              <a:buFont typeface="Arial" pitchFamily="34" charset="0"/>
              <a:buChar char="•"/>
            </a:pPr>
            <a:r>
              <a:rPr lang="en-US" baseline="0" dirty="0" smtClean="0"/>
              <a:t>hidden from the wise and learned – Matthew 11:25</a:t>
            </a:r>
          </a:p>
          <a:p>
            <a:pPr marL="171450" indent="-171450">
              <a:buFont typeface="Arial" pitchFamily="34" charset="0"/>
              <a:buChar char="•"/>
            </a:pPr>
            <a:r>
              <a:rPr lang="en-US" baseline="0" dirty="0" smtClean="0"/>
              <a:t>Jesus lives the life of poor and lowly  - Matthew 25 (Sheep and Goats)</a:t>
            </a:r>
          </a:p>
          <a:p>
            <a:pPr marL="171450" indent="-171450">
              <a:buFont typeface="Arial" pitchFamily="34" charset="0"/>
              <a:buChar char="•"/>
            </a:pPr>
            <a:r>
              <a:rPr lang="en-US" baseline="0" dirty="0" smtClean="0"/>
              <a:t>The first shall be last and the last shall be first – Matthew 20:16</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Signs and Wonders:</a:t>
            </a:r>
          </a:p>
          <a:p>
            <a:pPr marL="171450" indent="-171450">
              <a:buFont typeface="Arial" pitchFamily="34" charset="0"/>
              <a:buChar char="•"/>
            </a:pPr>
            <a:r>
              <a:rPr lang="en-US" baseline="0" dirty="0" smtClean="0"/>
              <a:t>“Mighty works and wonders and signs”</a:t>
            </a:r>
          </a:p>
          <a:p>
            <a:pPr marL="171450" indent="-171450">
              <a:buFont typeface="Arial" pitchFamily="34" charset="0"/>
              <a:buChar char="•"/>
            </a:pPr>
            <a:r>
              <a:rPr lang="en-US" baseline="0" dirty="0" smtClean="0"/>
              <a:t>Pharisees called him the devil</a:t>
            </a:r>
          </a:p>
          <a:p>
            <a:pPr marL="171450" indent="-171450">
              <a:buFont typeface="Arial" pitchFamily="34" charset="0"/>
              <a:buChar char="•"/>
            </a:pPr>
            <a:r>
              <a:rPr lang="en-US" baseline="0" dirty="0" smtClean="0"/>
              <a:t>Performed miracles based on faith, to increase people’s faith and belief</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Holy Spirit:</a:t>
            </a:r>
          </a:p>
          <a:p>
            <a:pPr marL="171450" indent="-171450">
              <a:buFont typeface="Arial" pitchFamily="34" charset="0"/>
              <a:buChar char="•"/>
            </a:pPr>
            <a:r>
              <a:rPr lang="en-US" baseline="0" dirty="0" smtClean="0"/>
              <a:t>Jesus promised us the Holy Spirit to guide the Church and us.</a:t>
            </a:r>
          </a:p>
          <a:p>
            <a:pPr marL="171450"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baseline="0" dirty="0" smtClean="0"/>
              <a:t>”</a:t>
            </a:r>
          </a:p>
          <a:p>
            <a:endParaRPr lang="en-US" baseline="0" dirty="0" smtClean="0"/>
          </a:p>
          <a:p>
            <a:r>
              <a:rPr lang="en-US" baseline="0" dirty="0" smtClean="0"/>
              <a:t>John 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baseline="0" dirty="0" smtClean="0"/>
              <a:t>”</a:t>
            </a:r>
          </a:p>
          <a:p>
            <a:endParaRPr lang="en-US" baseline="0" dirty="0" smtClean="0"/>
          </a:p>
          <a:p>
            <a:r>
              <a:rPr lang="en-US" b="1" baseline="0" dirty="0" smtClean="0"/>
              <a:t>Mission:</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endParaRPr lang="en-US" baseline="0" dirty="0" smtClean="0"/>
          </a:p>
          <a:p>
            <a:pPr rtl="0"/>
            <a:r>
              <a:rPr lang="en-US" b="1" baseline="0" dirty="0" smtClean="0"/>
              <a:t>One: </a:t>
            </a:r>
          </a:p>
          <a:p>
            <a:pPr marL="171450" indent="-171450" rtl="0">
              <a:buFont typeface="Arial" pitchFamily="34" charset="0"/>
              <a:buChar char="•"/>
            </a:pPr>
            <a:r>
              <a:rPr lang="en-US" sz="1200" dirty="0" smtClean="0"/>
              <a:t>profession of one faith received from the Apostles;</a:t>
            </a:r>
          </a:p>
          <a:p>
            <a:pPr marL="171450" indent="-171450" rtl="0">
              <a:buFont typeface="Arial" pitchFamily="34" charset="0"/>
              <a:buChar char="•"/>
            </a:pPr>
            <a:r>
              <a:rPr lang="en-US" sz="1200" dirty="0" smtClean="0"/>
              <a:t>common celebration of divine worship, especially of the sacraments;</a:t>
            </a:r>
          </a:p>
          <a:p>
            <a:pPr marL="171450" indent="-171450" rtl="0">
              <a:buFont typeface="Arial" pitchFamily="34" charset="0"/>
              <a:buChar char="•"/>
            </a:pPr>
            <a:r>
              <a:rPr lang="en-US" sz="1200" dirty="0" smtClean="0"/>
              <a:t>apostolic succession through the sacrament of Holy Orders, maintaining the fraternal concord of God’s family.</a:t>
            </a:r>
          </a:p>
          <a:p>
            <a:pPr marL="171450"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dirty="0" smtClean="0"/>
              <a:t>”</a:t>
            </a:r>
          </a:p>
          <a:p>
            <a:pPr marL="171450" indent="-171450" rtl="0">
              <a:buFont typeface="Arial" pitchFamily="34" charset="0"/>
              <a:buChar char="•"/>
            </a:pPr>
            <a:endParaRPr lang="en-US" sz="1200" dirty="0" smtClean="0"/>
          </a:p>
          <a:p>
            <a:pPr marL="0" indent="0" rtl="0">
              <a:buFont typeface="Arial" pitchFamily="34" charset="0"/>
              <a:buNone/>
            </a:pPr>
            <a:r>
              <a:rPr lang="en-US" sz="1200" b="1" dirty="0" smtClean="0"/>
              <a:t>Holy:</a:t>
            </a:r>
          </a:p>
          <a:p>
            <a:pPr marL="171450" indent="-171450" rtl="0">
              <a:buFont typeface="Arial" pitchFamily="34" charset="0"/>
              <a:buChar char="•"/>
            </a:pPr>
            <a:r>
              <a:rPr lang="en-US" sz="1200" dirty="0" smtClean="0"/>
              <a:t>Christ gave up</a:t>
            </a:r>
            <a:r>
              <a:rPr lang="en-US" sz="1200" baseline="0" dirty="0" smtClean="0"/>
              <a:t> his life for his Bride, the Church, to sanctify her</a:t>
            </a:r>
          </a:p>
          <a:p>
            <a:pPr marL="171450" indent="-171450" rtl="0">
              <a:buFont typeface="Arial" pitchFamily="34" charset="0"/>
              <a:buChar char="•"/>
            </a:pPr>
            <a:r>
              <a:rPr lang="en-US" sz="1200" baseline="0" dirty="0" smtClean="0"/>
              <a:t>Charity, burning with love, loving our God and loving our neighbor</a:t>
            </a:r>
          </a:p>
          <a:p>
            <a:pPr marL="171450"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171450" indent="-171450" rtl="0">
              <a:buFont typeface="Arial" pitchFamily="34" charset="0"/>
              <a:buChar char="•"/>
            </a:pPr>
            <a:r>
              <a:rPr lang="en-US" sz="1200" baseline="0" dirty="0" smtClean="0"/>
              <a:t>Canonizing saints to recognize those who have achieved holiness, by God’s grace, as role models</a:t>
            </a:r>
          </a:p>
          <a:p>
            <a:pPr marL="171450" indent="-171450" rtl="0">
              <a:buFont typeface="Arial" pitchFamily="34" charset="0"/>
              <a:buChar char="•"/>
            </a:pPr>
            <a:r>
              <a:rPr lang="en-US" sz="1200" baseline="0" dirty="0" smtClean="0"/>
              <a:t>Blessed Virgin Mary as our mother,</a:t>
            </a:r>
          </a:p>
          <a:p>
            <a:pPr marL="171450" indent="-171450" rtl="0">
              <a:buFont typeface="Arial" pitchFamily="34" charset="0"/>
              <a:buChar char="•"/>
            </a:pPr>
            <a:endParaRPr lang="en-US" sz="1200" baseline="0" dirty="0" smtClean="0"/>
          </a:p>
          <a:p>
            <a:pPr marL="0" indent="0" rtl="0">
              <a:buFont typeface="Arial" pitchFamily="34" charset="0"/>
              <a:buNone/>
            </a:pPr>
            <a:r>
              <a:rPr lang="en-US" sz="1200" b="1" baseline="0" dirty="0" smtClean="0"/>
              <a:t>Catholic/Universal:</a:t>
            </a:r>
          </a:p>
          <a:p>
            <a:pPr marL="171450" indent="-171450" rtl="0">
              <a:buFont typeface="Arial" pitchFamily="34" charset="0"/>
              <a:buChar char="•"/>
            </a:pPr>
            <a:r>
              <a:rPr lang="en-US" sz="1200" baseline="0" dirty="0" smtClean="0"/>
              <a:t>Catholic = “according to the whole” Or “in keeping with the whole”</a:t>
            </a:r>
          </a:p>
          <a:p>
            <a:pPr marL="171450" indent="-171450" rtl="0">
              <a:buFont typeface="Arial" pitchFamily="34" charset="0"/>
              <a:buChar char="•"/>
            </a:pPr>
            <a:r>
              <a:rPr lang="en-US" sz="1200" baseline="0" dirty="0" smtClean="0"/>
              <a:t>Christ told Apostles to preach to the entire world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p>
          <a:p>
            <a:pPr marL="171450" indent="-171450" rtl="0">
              <a:buFont typeface="Arial" pitchFamily="34" charset="0"/>
              <a:buChar char="•"/>
            </a:pPr>
            <a:r>
              <a:rPr lang="en-US" sz="1200" baseline="0" dirty="0" smtClean="0"/>
              <a:t>Churches all over the world, all 7 continents, all nations, races, languages</a:t>
            </a:r>
          </a:p>
          <a:p>
            <a:pPr marL="171450" indent="-171450" rtl="0">
              <a:buFont typeface="Arial" pitchFamily="34" charset="0"/>
              <a:buChar char="•"/>
            </a:pPr>
            <a:r>
              <a:rPr lang="en-US" sz="1200" baseline="0" dirty="0" smtClean="0"/>
              <a:t>The “Church” is more than the sum of all the local churches</a:t>
            </a:r>
          </a:p>
          <a:p>
            <a:pPr marL="171450" indent="-171450" rtl="0">
              <a:buFont typeface="Arial" pitchFamily="34" charset="0"/>
              <a:buChar char="•"/>
            </a:pPr>
            <a:endParaRPr lang="en-US" sz="1200" baseline="0" dirty="0" smtClean="0"/>
          </a:p>
          <a:p>
            <a:pPr marL="0" indent="0" rtl="0">
              <a:buFont typeface="Arial" pitchFamily="34" charset="0"/>
              <a:buNone/>
            </a:pPr>
            <a:r>
              <a:rPr lang="en-US" sz="1200" b="1" dirty="0" smtClean="0"/>
              <a:t>Apostolic:</a:t>
            </a:r>
          </a:p>
          <a:p>
            <a:pPr marL="171450" indent="-171450" rtl="0">
              <a:buFont typeface="Arial" pitchFamily="34" charset="0"/>
              <a:buChar char="•"/>
            </a:pPr>
            <a:r>
              <a:rPr lang="en-US" sz="1200" dirty="0" smtClean="0"/>
              <a:t>Ephesians 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171450" indent="-171450" rtl="0">
              <a:buFont typeface="Arial" pitchFamily="34" charset="0"/>
              <a:buChar char="•"/>
            </a:pPr>
            <a:r>
              <a:rPr lang="en-US" sz="1200" dirty="0" smtClean="0"/>
              <a:t>Bishops = </a:t>
            </a:r>
            <a:r>
              <a:rPr lang="en-US" sz="1200" dirty="0" err="1" smtClean="0"/>
              <a:t>episkopos</a:t>
            </a:r>
            <a:r>
              <a:rPr lang="en-US" sz="1200" dirty="0" smtClean="0"/>
              <a:t> “guardian”, “overseer”:</a:t>
            </a:r>
            <a:r>
              <a:rPr lang="en-US" sz="1200" baseline="0" dirty="0" smtClean="0"/>
              <a:t> </a:t>
            </a:r>
            <a:r>
              <a:rPr lang="en-US" sz="1200" dirty="0" smtClean="0"/>
              <a:t>successors of the Apostles;</a:t>
            </a:r>
            <a:r>
              <a:rPr lang="en-US" sz="1200" baseline="0" dirty="0" smtClean="0"/>
              <a:t> succession seen in Acts with the election of Matthias, also seen in Paul’s writings with Timothy and </a:t>
            </a:r>
            <a:r>
              <a:rPr lang="en-US" sz="1200" baseline="0" dirty="0" err="1" smtClean="0"/>
              <a:t>other</a:t>
            </a:r>
            <a:r>
              <a:rPr lang="en-US" sz="1200" i="1" baseline="0" dirty="0" err="1" smtClean="0"/>
              <a:t>episcipoi</a:t>
            </a:r>
            <a:r>
              <a:rPr lang="en-US" sz="1200" i="1" baseline="0" dirty="0" smtClean="0"/>
              <a:t> – </a:t>
            </a:r>
            <a:endParaRPr lang="en-US" sz="1200" i="0" baseline="0" dirty="0" smtClean="0"/>
          </a:p>
          <a:p>
            <a:pPr marL="171450"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171450"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Communion with Jesus:</a:t>
            </a:r>
          </a:p>
          <a:p>
            <a:pPr marL="171450"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171450"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171450" indent="-171450">
              <a:buFont typeface="Arial" pitchFamily="34" charset="0"/>
              <a:buChar char="•"/>
            </a:pPr>
            <a:r>
              <a:rPr lang="en-US" dirty="0" smtClean="0"/>
              <a:t>John</a:t>
            </a:r>
            <a:r>
              <a:rPr lang="en-US" baseline="0" dirty="0" smtClean="0"/>
              <a:t> 14:18 – I will not leave you desolate; I will come to you</a:t>
            </a:r>
          </a:p>
          <a:p>
            <a:endParaRPr lang="en-US" baseline="0" dirty="0" smtClean="0"/>
          </a:p>
          <a:p>
            <a:r>
              <a:rPr lang="en-US" baseline="0" dirty="0" smtClean="0"/>
              <a:t>One Body</a:t>
            </a:r>
          </a:p>
          <a:p>
            <a:pPr marL="171450"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p>
          <a:p>
            <a:pPr marL="0" indent="0">
              <a:buFont typeface="Arial" pitchFamily="34" charset="0"/>
              <a:buNone/>
            </a:pPr>
            <a:endParaRPr lang="en-US" baseline="0" dirty="0" smtClean="0"/>
          </a:p>
          <a:p>
            <a:pPr marL="0" indent="0">
              <a:buFont typeface="Arial" pitchFamily="34" charset="0"/>
              <a:buNone/>
            </a:pPr>
            <a:r>
              <a:rPr lang="en-US" baseline="0" dirty="0" smtClean="0"/>
              <a:t>Christ as the Head:</a:t>
            </a:r>
          </a:p>
          <a:p>
            <a:pPr marL="171450" indent="-171450">
              <a:buFont typeface="Arial" pitchFamily="34" charset="0"/>
              <a:buChar char="•"/>
            </a:pPr>
            <a:r>
              <a:rPr lang="en-US" baseline="0" dirty="0" smtClean="0"/>
              <a:t>Christ is the head of the body – unites our sufferings with his, provides for our growth</a:t>
            </a:r>
          </a:p>
          <a:p>
            <a:pPr marL="171450" indent="-171450">
              <a:buFont typeface="Arial" pitchFamily="34" charset="0"/>
              <a:buChar char="•"/>
            </a:pPr>
            <a:r>
              <a:rPr lang="en-US" baseline="0" dirty="0" smtClean="0"/>
              <a:t>Christ as the head and the Church as the members – the whole Christ</a:t>
            </a:r>
          </a:p>
          <a:p>
            <a:endParaRPr lang="en-US" baseline="0" dirty="0" smtClean="0"/>
          </a:p>
          <a:p>
            <a:r>
              <a:rPr lang="en-US" baseline="0" dirty="0" smtClean="0"/>
              <a:t>Bride of Christ:</a:t>
            </a:r>
          </a:p>
          <a:p>
            <a:pPr marL="171450" indent="-171450">
              <a:buFont typeface="Arial" pitchFamily="34" charset="0"/>
              <a:buChar char="•"/>
            </a:pPr>
            <a:r>
              <a:rPr lang="en-US" baseline="0" dirty="0" smtClean="0"/>
              <a:t>Paul speaks repeatedly about it</a:t>
            </a:r>
          </a:p>
          <a:p>
            <a:pPr marL="171450" indent="-171450">
              <a:buFont typeface="Arial" pitchFamily="34" charset="0"/>
              <a:buChar char="•"/>
            </a:pPr>
            <a:r>
              <a:rPr lang="en-US" baseline="0" dirty="0" smtClean="0"/>
              <a:t>Revelation is soaked in nuptial overtones</a:t>
            </a:r>
          </a:p>
          <a:p>
            <a:pPr marL="171450"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171450" indent="-171450">
              <a:buFont typeface="Arial" pitchFamily="34" charset="0"/>
              <a:buChar char="•"/>
            </a:pPr>
            <a:r>
              <a:rPr lang="en-US" baseline="0" dirty="0" smtClean="0"/>
              <a:t>Becomes one flesh through Holy Communion; marital union is but a sign or symbol of the true full communion with Christ and with each other in Heaven</a:t>
            </a:r>
          </a:p>
          <a:p>
            <a:endParaRPr lang="en-US" baseline="0" dirty="0" smtClean="0"/>
          </a:p>
          <a:p>
            <a:r>
              <a:rPr lang="en-US" baseline="0" dirty="0" smtClean="0"/>
              <a:t>The New Temple:</a:t>
            </a:r>
          </a:p>
          <a:p>
            <a:pPr marL="171450" indent="-171450">
              <a:buFont typeface="Arial" pitchFamily="34" charset="0"/>
              <a:buChar char="•"/>
            </a:pPr>
            <a:r>
              <a:rPr lang="en-US" baseline="0" dirty="0" smtClean="0"/>
              <a:t>The old temple was destroyed and cannot be rebuilt (many attempts, all fail)</a:t>
            </a:r>
          </a:p>
          <a:p>
            <a:pPr marL="171450" indent="-171450">
              <a:buFont typeface="Arial" pitchFamily="34" charset="0"/>
              <a:buChar char="•"/>
            </a:pPr>
            <a:r>
              <a:rPr lang="en-US" baseline="0" dirty="0" smtClean="0"/>
              <a:t>No high priest, no sacrifices, no more Yom Kippur rope turning white (40 years before the temple fell)</a:t>
            </a:r>
          </a:p>
          <a:p>
            <a:pPr marL="171450" indent="-171450">
              <a:buFont typeface="Arial" pitchFamily="34" charset="0"/>
              <a:buChar char="•"/>
            </a:pPr>
            <a:r>
              <a:rPr lang="en-US" baseline="0" dirty="0" smtClean="0"/>
              <a:t>Holy Spirit now dwells in all the tabernacles and in our hearts when we are in a state of grace</a:t>
            </a:r>
          </a:p>
          <a:p>
            <a:pPr marL="171450"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171450" indent="-171450">
              <a:buFont typeface="Arial" pitchFamily="34" charset="0"/>
              <a:buChar char="•"/>
            </a:pPr>
            <a:r>
              <a:rPr lang="en-US" baseline="0" dirty="0" smtClean="0"/>
              <a:t>Comes to dwell within us during Baptism, remains when we are in state of Grace</a:t>
            </a:r>
          </a:p>
          <a:p>
            <a:pPr marL="0" indent="0">
              <a:buFont typeface="Arial" pitchFamily="34" charset="0"/>
              <a:buNone/>
            </a:pPr>
            <a:endParaRPr lang="en-US" baseline="0" dirty="0" smtClean="0"/>
          </a:p>
          <a:p>
            <a:r>
              <a:rPr lang="en-US" baseline="0" dirty="0" smtClean="0"/>
              <a:t>Communion of Saints:</a:t>
            </a:r>
          </a:p>
          <a:p>
            <a:pPr marL="171450" indent="-171450">
              <a:buFont typeface="Arial" pitchFamily="34" charset="0"/>
              <a:buChar char="•"/>
            </a:pPr>
            <a:r>
              <a:rPr lang="en-US" dirty="0" smtClean="0"/>
              <a:t>We can pray for each other, offer sacrifices for each</a:t>
            </a:r>
            <a:r>
              <a:rPr lang="en-US" baseline="0" dirty="0" smtClean="0"/>
              <a:t> other, sanctify each other</a:t>
            </a:r>
          </a:p>
          <a:p>
            <a:pPr marL="171450" indent="-171450">
              <a:buFont typeface="Arial" pitchFamily="34" charset="0"/>
              <a:buChar char="•"/>
            </a:pPr>
            <a:r>
              <a:rPr lang="en-US" baseline="0" dirty="0" smtClean="0"/>
              <a:t>This doesn’t stop when we die. Saints in heaven (i.e. “Church Triumphant”) continue to pray for us, though they cannot obtain any more merit</a:t>
            </a:r>
          </a:p>
          <a:p>
            <a:pPr marL="171450" indent="-171450">
              <a:buFont typeface="Arial" pitchFamily="34" charset="0"/>
              <a:buChar char="•"/>
            </a:pPr>
            <a:r>
              <a:rPr lang="en-US" baseline="0" dirty="0" smtClean="0"/>
              <a:t>Only souls on Earth (i.e. “Church Militant”) can obtain merit from the deposit of merit and apply it towards the sanctification of another</a:t>
            </a:r>
          </a:p>
          <a:p>
            <a:pPr marL="171450" indent="-171450">
              <a:buFont typeface="Arial" pitchFamily="34" charset="0"/>
              <a:buChar char="•"/>
            </a:pPr>
            <a:r>
              <a:rPr lang="en-US" baseline="0" dirty="0" smtClean="0"/>
              <a:t>Souls in Purgatory (i.e. “Church Suffering” or “Church Waiting”) can receive our prayers and are greatly aided by our intercession</a:t>
            </a:r>
          </a:p>
          <a:p>
            <a:pPr marL="171450" indent="-171450">
              <a:buFont typeface="Arial" pitchFamily="34" charset="0"/>
              <a:buChar char="•"/>
            </a:pPr>
            <a:r>
              <a:rPr lang="en-US" baseline="0" dirty="0" smtClean="0"/>
              <a:t>Saints will all eventually be one body in the beatific vision in Heaven, sharing a communion so close and so full of love that it would kill us in ecstasy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22</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Epistle of Barnabas, 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 in response to Luther and Protestant revolt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30</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p>
          <a:p>
            <a:pPr fontAlgn="base"/>
            <a:r>
              <a:rPr lang="en-US" sz="1200" b="0" i="0" kern="1200" dirty="0" smtClean="0">
                <a:solidFill>
                  <a:schemeClr val="tx1"/>
                </a:solidFill>
                <a:effectLst/>
                <a:latin typeface="+mn-lt"/>
                <a:ea typeface="+mn-ea"/>
                <a:cs typeface="+mn-cs"/>
              </a:rPr>
              <a:t>God 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 1 John 1:9, 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Thess</a:t>
            </a:r>
            <a:r>
              <a:rPr lang="en-US" sz="1200" b="0" i="0" kern="1200" baseline="0" dirty="0" smtClean="0">
                <a:solidFill>
                  <a:schemeClr val="tx1"/>
                </a:solidFill>
                <a:effectLst/>
                <a:latin typeface="+mn-lt"/>
                <a:ea typeface="+mn-ea"/>
                <a:cs typeface="+mn-cs"/>
              </a:rPr>
              <a:t> 1:6, Ps 145:8  (Jesus got the justice, we got the mercy)</a:t>
            </a:r>
          </a:p>
          <a:p>
            <a:pPr fontAlgn="base"/>
            <a:r>
              <a:rPr lang="en-US" sz="1200" b="0" i="0" kern="1200" dirty="0" smtClean="0">
                <a:solidFill>
                  <a:schemeClr val="tx1"/>
                </a:solidFill>
                <a:effectLst/>
                <a:latin typeface="+mn-lt"/>
                <a:ea typeface="+mn-ea"/>
                <a:cs typeface="+mn-cs"/>
              </a:rPr>
              <a:t>God is love – (He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 Mt 10:30 – he numbers all our hairs</a:t>
            </a:r>
          </a:p>
          <a:p>
            <a:pPr fontAlgn="base"/>
            <a:r>
              <a:rPr lang="en-US" sz="1200" b="0" i="0" kern="1200" dirty="0" smtClean="0">
                <a:solidFill>
                  <a:schemeClr val="tx1"/>
                </a:solidFill>
                <a:effectLst/>
                <a:latin typeface="+mn-lt"/>
                <a:ea typeface="+mn-ea"/>
                <a:cs typeface="+mn-cs"/>
              </a:rPr>
              <a:t>God is omnipotent (He is all-powerful, Mt 19:26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 – Is</a:t>
            </a:r>
            <a:r>
              <a:rPr lang="en-US" sz="1200" b="0" i="0" kern="1200" baseline="0" dirty="0" smtClean="0">
                <a:solidFill>
                  <a:schemeClr val="tx1"/>
                </a:solidFill>
                <a:effectLst/>
                <a:latin typeface="+mn-lt"/>
                <a:ea typeface="+mn-ea"/>
                <a:cs typeface="+mn-cs"/>
              </a:rPr>
              <a:t> 55:8-9 “For as the heavens are ?higher? than the earth, / so my ways are ?higher? than your ways, / and my thoughts than your thoughts.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God is Immanent (not distant, in and among us, present and available) – Philippians 2:6-8,  Luke 3:22</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2/2/2013</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Immanent (close,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a:t>
            </a:r>
            <a:r>
              <a:rPr lang="en-US" sz="2800" dirty="0">
                <a:solidFill>
                  <a:srgbClr val="FFFF00"/>
                </a:solidFill>
              </a:rPr>
              <a:t>but let us not come with any </a:t>
            </a:r>
            <a:r>
              <a:rPr lang="en-US" sz="2800" dirty="0" err="1" smtClean="0">
                <a:solidFill>
                  <a:srgbClr val="FFFF00"/>
                </a:solidFill>
              </a:rPr>
              <a:t>patronising</a:t>
            </a:r>
            <a:r>
              <a:rPr lang="en-US" sz="2800" dirty="0" smtClean="0">
                <a:solidFill>
                  <a:srgbClr val="FFFF00"/>
                </a:solidFill>
              </a:rPr>
              <a:t> </a:t>
            </a:r>
            <a:r>
              <a:rPr lang="en-US" sz="2800" dirty="0">
                <a:solidFill>
                  <a:srgbClr val="FFFF00"/>
                </a:solidFill>
              </a:rPr>
              <a:t>nonsense about his being a great human teacher. </a:t>
            </a:r>
            <a:r>
              <a:rPr lang="en-US" sz="2800" dirty="0"/>
              <a:t>He has not left that open to us. He did not intend to. ... Now it seems to me obvious that He was neither a lunatic nor a fiend: and consequently, however strange or terrifying or unlikely it may seem, </a:t>
            </a:r>
            <a:r>
              <a:rPr lang="en-US" sz="2800" dirty="0">
                <a:solidFill>
                  <a:srgbClr val="FFFF00"/>
                </a:solidFill>
              </a:rPr>
              <a:t>I have to accept the view that He was and is God</a:t>
            </a:r>
            <a:r>
              <a:rPr lang="en-US" sz="2800" dirty="0" smtClean="0">
                <a:solidFill>
                  <a:srgbClr val="FFFF00"/>
                </a:solidFill>
              </a:rPr>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a:t>The Kingdom of God</a:t>
            </a:r>
          </a:p>
          <a:p>
            <a:r>
              <a:rPr lang="en-US" sz="3200" dirty="0" smtClean="0"/>
              <a:t>The Church</a:t>
            </a:r>
          </a:p>
          <a:p>
            <a:r>
              <a:rPr lang="en-US" sz="3200" dirty="0" smtClean="0"/>
              <a:t>The Body of Christ</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Keys</a:t>
            </a:r>
          </a:p>
          <a:p>
            <a:r>
              <a:rPr lang="en-US" sz="3200" dirty="0" smtClean="0"/>
              <a:t>Enigmatic</a:t>
            </a:r>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 – </a:t>
            </a:r>
            <a:r>
              <a:rPr lang="en-US" sz="2200" dirty="0" smtClean="0">
                <a:solidFill>
                  <a:schemeClr val="tx1">
                    <a:lumMod val="65000"/>
                  </a:schemeClr>
                </a:solidFill>
              </a:rPr>
              <a:t>John 17:21</a:t>
            </a:r>
            <a:endParaRPr lang="en-US" sz="3200" dirty="0" smtClean="0">
              <a:solidFill>
                <a:schemeClr val="tx1">
                  <a:lumMod val="65000"/>
                </a:schemeClr>
              </a:solidFill>
            </a:endParaRPr>
          </a:p>
          <a:p>
            <a:r>
              <a:rPr lang="en-US" sz="3200" dirty="0" smtClean="0"/>
              <a:t>Holy – </a:t>
            </a:r>
            <a:r>
              <a:rPr lang="en-US" sz="2200" dirty="0" smtClean="0">
                <a:solidFill>
                  <a:schemeClr val="tx1">
                    <a:lumMod val="65000"/>
                  </a:schemeClr>
                </a:solidFill>
              </a:rPr>
              <a:t>Ephesians 5:25</a:t>
            </a:r>
            <a:endParaRPr lang="en-US" sz="3200" dirty="0" smtClean="0">
              <a:solidFill>
                <a:schemeClr val="tx1">
                  <a:lumMod val="65000"/>
                </a:schemeClr>
              </a:solidFill>
            </a:endParaRPr>
          </a:p>
          <a:p>
            <a:r>
              <a:rPr lang="en-US" sz="3200" dirty="0" smtClean="0"/>
              <a:t>Universal – </a:t>
            </a:r>
            <a:r>
              <a:rPr lang="en-US" sz="2200" dirty="0" smtClean="0">
                <a:solidFill>
                  <a:schemeClr val="tx1">
                    <a:lumMod val="65000"/>
                  </a:schemeClr>
                </a:solidFill>
              </a:rPr>
              <a:t>Matthew 28:19</a:t>
            </a:r>
          </a:p>
          <a:p>
            <a:r>
              <a:rPr lang="en-US" sz="3200" dirty="0" smtClean="0"/>
              <a:t>Apostolic – </a:t>
            </a:r>
            <a:r>
              <a:rPr lang="en-US" sz="2200" dirty="0" smtClean="0">
                <a:solidFill>
                  <a:schemeClr val="tx1">
                    <a:lumMod val="65000"/>
                  </a:schemeClr>
                </a:solidFill>
              </a:rPr>
              <a:t>Ephesians 2:19-20, Luke 10:16</a:t>
            </a:r>
            <a:endParaRPr lang="en-US" sz="3200" dirty="0" smtClean="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atholic-kazakhstan.org/Credo/2001/p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89528"/>
            <a:ext cx="3200400" cy="37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Temple</a:t>
            </a:r>
          </a:p>
          <a:p>
            <a:r>
              <a:rPr lang="en-US" sz="3200" dirty="0" smtClean="0"/>
              <a:t>Communion of Saints</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6"/>
            <a:ext cx="4572000" cy="1750243"/>
          </a:xfrm>
        </p:spPr>
        <p:txBody>
          <a:bodyPr/>
          <a:lstStyle/>
          <a:p>
            <a:r>
              <a:rPr lang="en-US" dirty="0" smtClean="0"/>
              <a:t>Tradition </a:t>
            </a:r>
            <a:br>
              <a:rPr lang="en-US" dirty="0" smtClean="0"/>
            </a:br>
            <a:r>
              <a:rPr lang="en-US" dirty="0" smtClean="0"/>
              <a:t>and </a:t>
            </a:r>
            <a:br>
              <a:rPr lang="en-US" dirty="0" smtClean="0"/>
            </a:br>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smtClean="0"/>
              <a:t>Seat of Moses</a:t>
            </a:r>
          </a:p>
          <a:p>
            <a:r>
              <a:rPr lang="en-US" sz="2800" dirty="0" smtClean="0"/>
              <a:t>Keys to Loose and Bind</a:t>
            </a:r>
          </a:p>
          <a:p>
            <a:r>
              <a:rPr lang="en-US" sz="2800" dirty="0" smtClean="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smtClean="0"/>
              <a:t>Magisterium</a:t>
            </a:r>
          </a:p>
          <a:p>
            <a:r>
              <a:rPr lang="en-US" sz="2800" dirty="0" smtClean="0"/>
              <a:t>Dogma, </a:t>
            </a:r>
            <a:br>
              <a:rPr lang="en-US" sz="2800" dirty="0" smtClean="0"/>
            </a:br>
            <a:r>
              <a:rPr lang="en-US" sz="2800" dirty="0" smtClean="0"/>
              <a:t>   Doctrine, </a:t>
            </a:r>
            <a:br>
              <a:rPr lang="en-US" sz="2800" dirty="0" smtClean="0"/>
            </a:br>
            <a:r>
              <a:rPr lang="en-US" sz="2800" dirty="0" smtClean="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smtClean="0"/>
              <a:t>Development of Canon</a:t>
            </a:r>
          </a:p>
          <a:p>
            <a:r>
              <a:rPr lang="en-US" sz="3600" dirty="0" smtClean="0"/>
              <a:t>Rejected holy Documents</a:t>
            </a:r>
          </a:p>
          <a:p>
            <a:r>
              <a:rPr lang="en-US" sz="3600" dirty="0" smtClean="0"/>
              <a:t>Apocrypha</a:t>
            </a:r>
          </a:p>
          <a:p>
            <a:r>
              <a:rPr lang="en-US" sz="3600" dirty="0" smtClean="0"/>
              <a:t>Vulgate</a:t>
            </a:r>
          </a:p>
          <a:p>
            <a:r>
              <a:rPr lang="en-US" sz="3600" dirty="0" smtClean="0"/>
              <a:t>Synods of Hippo and Carthage (A.D. 393-419)</a:t>
            </a:r>
          </a:p>
          <a:p>
            <a:r>
              <a:rPr lang="en-US" sz="3600" dirty="0" smtClean="0"/>
              <a:t>Council of Florence – A.D. 1442</a:t>
            </a:r>
          </a:p>
          <a:p>
            <a:r>
              <a:rPr lang="en-US" sz="3600" dirty="0" smtClean="0"/>
              <a:t>Council of Trent – A.D. 1546 – infallibly defined</a:t>
            </a:r>
          </a:p>
        </p:txBody>
      </p:sp>
      <p:sp>
        <p:nvSpPr>
          <p:cNvPr id="4" name="Rectangle 3"/>
          <p:cNvSpPr/>
          <p:nvPr/>
        </p:nvSpPr>
        <p:spPr>
          <a:xfrm>
            <a:off x="304800" y="1219200"/>
            <a:ext cx="8610600" cy="584775"/>
          </a:xfrm>
          <a:prstGeom prst="rect">
            <a:avLst/>
          </a:prstGeom>
        </p:spPr>
        <p:txBody>
          <a:bodyPr wrap="square">
            <a:spAutoFit/>
          </a:bodyPr>
          <a:lstStyle/>
          <a:p>
            <a:r>
              <a:rPr lang="en-US" sz="3200" dirty="0"/>
              <a:t>A super brief </a:t>
            </a:r>
            <a:r>
              <a:rPr lang="en-US" sz="3200" dirty="0" smtClean="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smtClean="0">
                <a:effectLst/>
              </a:rPr>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1"/>
            <a:ext cx="5410200" cy="4031873"/>
          </a:xfrm>
          <a:prstGeom prst="rect">
            <a:avLst/>
          </a:prstGeom>
        </p:spPr>
        <p:txBody>
          <a:bodyPr wrap="square">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smtClean="0"/>
              <a:t>.</a:t>
            </a:r>
          </a:p>
          <a:p>
            <a:endParaRPr lang="en-US" sz="3200" dirty="0"/>
          </a:p>
          <a:p>
            <a:pPr algn="r"/>
            <a:r>
              <a:rPr lang="en-US" sz="3200" dirty="0" smtClean="0"/>
              <a:t>2 </a:t>
            </a:r>
            <a:r>
              <a:rPr lang="en-US" sz="3200" dirty="0"/>
              <a:t>Tim </a:t>
            </a:r>
            <a:r>
              <a:rPr lang="en-US" sz="3200" dirty="0" smtClean="0"/>
              <a:t>3:16-17</a:t>
            </a:r>
            <a:endParaRPr lang="en-US" sz="3200" dirty="0"/>
          </a:p>
        </p:txBody>
      </p:sp>
    </p:spTree>
    <p:extLst>
      <p:ext uri="{BB962C8B-B14F-4D97-AF65-F5344CB8AC3E}">
        <p14:creationId xmlns:p14="http://schemas.microsoft.com/office/powerpoint/2010/main" val="813802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smtClean="0">
                <a:effectLst/>
              </a:rPr>
              <a:t>Sacred</a:t>
            </a:r>
            <a:r>
              <a:rPr lang="en-US" sz="4000" dirty="0" smtClean="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205"/>
          </a:xfrm>
          <a:prstGeom prst="rect">
            <a:avLst/>
          </a:prstGeom>
        </p:spPr>
        <p:txBody>
          <a:bodyPr wrap="square">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smtClean="0"/>
              <a:t>.“</a:t>
            </a:r>
          </a:p>
          <a:p>
            <a:pPr algn="r"/>
            <a:r>
              <a:rPr lang="en-US" sz="2800" dirty="0" smtClean="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smtClean="0">
                <a:effectLst/>
              </a:rPr>
              <a:t>SENSES OF SCRIPTURE</a:t>
            </a:r>
            <a:endParaRPr lang="en-US" sz="4000" dirty="0">
              <a:effectLst/>
            </a:endParaRPr>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smtClean="0"/>
              <a:t>Literal </a:t>
            </a:r>
            <a:r>
              <a:rPr lang="en-US" sz="2800" i="1" dirty="0" smtClean="0">
                <a:solidFill>
                  <a:schemeClr val="tx1">
                    <a:lumMod val="65000"/>
                  </a:schemeClr>
                </a:solidFill>
              </a:rPr>
              <a:t>(not literalistic!)</a:t>
            </a:r>
          </a:p>
          <a:p>
            <a:r>
              <a:rPr lang="en-US" sz="3600" dirty="0" smtClean="0"/>
              <a:t>Spiritual</a:t>
            </a:r>
          </a:p>
          <a:p>
            <a:pPr lvl="1"/>
            <a:r>
              <a:rPr lang="en-US" sz="3600" dirty="0" smtClean="0"/>
              <a:t>Allegorical</a:t>
            </a:r>
          </a:p>
          <a:p>
            <a:pPr lvl="1"/>
            <a:r>
              <a:rPr lang="en-US" sz="3600" dirty="0" smtClean="0"/>
              <a:t>Moral</a:t>
            </a:r>
          </a:p>
          <a:p>
            <a:pPr lvl="1"/>
            <a:r>
              <a:rPr lang="en-US" sz="3600" dirty="0" smtClean="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a:spAutoFit/>
          </a:bodyPr>
          <a:lstStyle/>
          <a:p>
            <a:r>
              <a:rPr lang="en-US" sz="2000" dirty="0"/>
              <a:t>But I would not believe in the Gospel, had not the authority of the Catholic Church already moved me</a:t>
            </a:r>
            <a:r>
              <a:rPr lang="en-US" sz="2000" dirty="0" smtClean="0"/>
              <a:t>.</a:t>
            </a:r>
          </a:p>
          <a:p>
            <a:pPr algn="r"/>
            <a:r>
              <a:rPr lang="en-US" sz="2000" dirty="0" smtClean="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smtClean="0"/>
              <a:t>”</a:t>
            </a:r>
          </a:p>
          <a:p>
            <a:pPr algn="r"/>
            <a:r>
              <a:rPr lang="en-US" sz="2800" dirty="0" smtClean="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smtClean="0"/>
              <a:t>Pray</a:t>
            </a:r>
          </a:p>
          <a:p>
            <a:r>
              <a:rPr lang="en-US" sz="3600" dirty="0" smtClean="0"/>
              <a:t>Sacraments</a:t>
            </a:r>
          </a:p>
          <a:p>
            <a:r>
              <a:rPr lang="en-US" sz="3600" dirty="0" smtClean="0"/>
              <a:t>Read Scripture</a:t>
            </a:r>
          </a:p>
          <a:p>
            <a:r>
              <a:rPr lang="en-US" sz="3600" dirty="0" smtClean="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a:t>
            </a:r>
            <a:r>
              <a:rPr lang="en-US" sz="3600" dirty="0">
                <a:solidFill>
                  <a:srgbClr val="00B0F0"/>
                </a:solidFill>
              </a:rPr>
              <a:t>But how had I got this idea of just and unjust?</a:t>
            </a:r>
            <a:r>
              <a:rPr lang="en-US" sz="3600" dirty="0"/>
              <a: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6400"/>
            <a:ext cx="8064500" cy="1569660"/>
          </a:xfrm>
          <a:prstGeom prst="rect">
            <a:avLst/>
          </a:prstGeom>
        </p:spPr>
        <p:txBody>
          <a:bodyPr wrap="square">
            <a:spAutoFit/>
          </a:bodyPr>
          <a:lstStyle/>
          <a:p>
            <a:r>
              <a:rPr lang="en-US" sz="3200" dirty="0"/>
              <a:t>"If I find in myself a desire which no experience in this world can satisfy, the most probable explanation is that I was made for another world</a:t>
            </a:r>
            <a:r>
              <a:rPr lang="en-US" sz="3200" dirty="0" smtClean="0"/>
              <a:t>."</a:t>
            </a:r>
            <a:endParaRPr lang="en-US" sz="3200" dirty="0"/>
          </a:p>
        </p:txBody>
      </p:sp>
      <p:sp>
        <p:nvSpPr>
          <p:cNvPr id="5" name="Rectangle 4"/>
          <p:cNvSpPr/>
          <p:nvPr/>
        </p:nvSpPr>
        <p:spPr>
          <a:xfrm>
            <a:off x="4267200" y="3810000"/>
            <a:ext cx="4219425" cy="523220"/>
          </a:xfrm>
          <a:prstGeom prst="rect">
            <a:avLst/>
          </a:prstGeom>
        </p:spPr>
        <p:txBody>
          <a:bodyPr wrap="none">
            <a:spAutoFit/>
          </a:bodyPr>
          <a:lstStyle/>
          <a:p>
            <a:pPr algn="r"/>
            <a:r>
              <a:rPr lang="en-US" sz="2800" dirty="0"/>
              <a:t>~ C.S. Lewis</a:t>
            </a:r>
            <a:r>
              <a:rPr lang="en-US" sz="2800" dirty="0" smtClean="0"/>
              <a:t>, </a:t>
            </a:r>
            <a:r>
              <a:rPr lang="en-US" sz="2800" i="1" dirty="0" smtClean="0"/>
              <a:t>Mere </a:t>
            </a:r>
            <a:r>
              <a:rPr lang="en-US" sz="2800" i="1" dirty="0"/>
              <a:t>Christianity</a:t>
            </a:r>
            <a:endParaRPr lang="en-US" sz="2800" dirty="0"/>
          </a:p>
        </p:txBody>
      </p:sp>
    </p:spTree>
    <p:extLst>
      <p:ext uri="{BB962C8B-B14F-4D97-AF65-F5344CB8AC3E}">
        <p14:creationId xmlns:p14="http://schemas.microsoft.com/office/powerpoint/2010/main" val="28880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Attributes of 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1333</TotalTime>
  <Words>4360</Words>
  <Application>Microsoft Office PowerPoint</Application>
  <PresentationFormat>On-screen Show (4:3)</PresentationFormat>
  <Paragraphs>382</Paragraphs>
  <Slides>30</Slides>
  <Notes>23</Notes>
  <HiddenSlides>1</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PowerPoint Presentation</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KINGDOM OF GOD</vt:lpstr>
      <vt:lpstr>The Church</vt:lpstr>
      <vt:lpstr>The Body of CHRIST</vt:lpstr>
      <vt:lpstr>The Word of God</vt:lpstr>
      <vt:lpstr>PowerPoint Presentation</vt:lpstr>
      <vt:lpstr>ἀπόστολος (Apostle) </vt:lpstr>
      <vt:lpstr>Tradition  and  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149</cp:revision>
  <dcterms:created xsi:type="dcterms:W3CDTF">2012-09-01T16:32:25Z</dcterms:created>
  <dcterms:modified xsi:type="dcterms:W3CDTF">2013-02-03T01:37:33Z</dcterms:modified>
</cp:coreProperties>
</file>